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webp" ContentType="image/webp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2" Type="http://schemas.openxmlformats.org/officeDocument/2006/relationships/viewProps" Target="viewProps.xml" /><Relationship Id="rId2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4" Type="http://schemas.openxmlformats.org/officeDocument/2006/relationships/tableStyles" Target="tableStyles.xml" /><Relationship Id="rId23" Type="http://schemas.openxmlformats.org/officeDocument/2006/relationships/theme" Target="theme/theme1.xml" /></Relationships>
</file>

<file path=ppt/media/image1.png>
</file>

<file path=ppt/media/image2.png>
</file>

<file path=ppt/media/image3.webp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i.org/10.1007/s43621-023-00141-x" TargetMode="Externa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webp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nature.com/articles/s41893-020-00608-z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br/>
            <a:r>
              <a:rPr/>
              <a:t>Using land inequality to inform restoration stretegies for the Brazilian dryforest</a:t>
            </a:r>
            <a:br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 b="1"/>
              <a:t>Felipe Melo</a:t>
            </a:r>
            <a:r>
              <a:rPr/>
              <a:t>  Nottingham Trent University - UK  Universidade Federal de Pernambuco - Brazil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Land share in Caatinga municiaplities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~ 1 million registered properties in 1204 municiaplities</a:t>
            </a:r>
          </a:p>
          <a:p>
            <a:pPr lvl="1"/>
            <a:r>
              <a:rPr/>
              <a:t>97.8% Small properties</a:t>
            </a:r>
          </a:p>
          <a:p>
            <a:pPr lvl="2"/>
            <a:r>
              <a:rPr/>
              <a:t>17.9 Mha</a:t>
            </a:r>
          </a:p>
          <a:p>
            <a:pPr lvl="2"/>
            <a:r>
              <a:rPr/>
              <a:t>51% forested</a:t>
            </a:r>
          </a:p>
          <a:p>
            <a:pPr lvl="1"/>
            <a:r>
              <a:rPr/>
              <a:t>2.2% Large properties</a:t>
            </a:r>
          </a:p>
          <a:p>
            <a:pPr lvl="2"/>
            <a:r>
              <a:rPr/>
              <a:t>15.2 Mha</a:t>
            </a:r>
          </a:p>
          <a:p>
            <a:pPr lvl="2"/>
            <a:r>
              <a:rPr/>
              <a:t>69% forested</a:t>
            </a:r>
          </a:p>
          <a:p>
            <a:pPr lvl="0" indent="0" marL="0">
              <a:buNone/>
            </a:pP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Distribution of legal vegetation deficit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/>
            <a:r>
              <a:rPr/>
              <a:t>Spatially clumped</a:t>
            </a:r>
          </a:p>
          <a:p>
            <a:pPr lvl="0"/>
            <a:r>
              <a:rPr/>
              <a:t>Following agribusiness areas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Share of vegetation deficit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339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Type of landowner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N of properties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r">
                        <a:buNone/>
                      </a:pPr>
                      <a:r>
                        <a:rPr/>
                        <a:t>Legal Deficit (ha)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Large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2,986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r">
                        <a:buNone/>
                      </a:pPr>
                      <a:r>
                        <a:rPr/>
                        <a:t>139,644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Small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141,144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r">
                        <a:buNone/>
                      </a:pPr>
                      <a:r>
                        <a:rPr/>
                        <a:t>143,501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  <a:tc>
                  <a:txBody>
                    <a:bodyPr/>
                    <a:lstStyle/>
                    <a:p>
                      <a:endParaRPr/>
                    </a:p>
                  </a:txBody>
                </a:tc>
              </a:tr>
            </a:tbl>
          </a:graphicData>
        </a:graphic>
      </p:graphicFrame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Share of vegetation deficit</a:t>
            </a:r>
          </a:p>
        </p:txBody>
      </p:sp>
      <p:pic>
        <p:nvPicPr>
          <p:cNvPr descr="libs/deficit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54100" y="1193800"/>
            <a:ext cx="2857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Large holders</a:t>
            </a:r>
          </a:p>
          <a:p>
            <a:pPr lvl="1"/>
            <a:r>
              <a:rPr/>
              <a:t>Spatially clumped (coast and main river)</a:t>
            </a:r>
          </a:p>
          <a:p>
            <a:pPr lvl="1"/>
            <a:r>
              <a:rPr/>
              <a:t>Following agribusiness areas</a:t>
            </a:r>
          </a:p>
          <a:p>
            <a:pPr lvl="0"/>
            <a:r>
              <a:rPr/>
              <a:t>Small holders</a:t>
            </a:r>
          </a:p>
          <a:p>
            <a:pPr lvl="1"/>
            <a:r>
              <a:rPr/>
              <a:t>Dryer regions</a:t>
            </a:r>
          </a:p>
          <a:p>
            <a:pPr lvl="1"/>
            <a:r>
              <a:rPr/>
              <a:t>Familiar agriculture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Adapated strategies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339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Type of prevailing deficit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Restoration strategy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Large holders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Active restoration; legal compliance; restoration supply chain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Small holders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Agorforestry; biocutlural restoration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Hybrid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 algn="l">
                        <a:buNone/>
                      </a:pPr>
                      <a:r>
                        <a:rPr/>
                        <a:t>Context dependent combination of all strategies</a:t>
                      </a:r>
                    </a:p>
                  </a:txBody>
                </a:tc>
              </a:tr>
            </a:tbl>
          </a:graphicData>
        </a:graphic>
      </p:graphicFrame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Spatialization of restoration strategies</a:t>
            </a:r>
          </a:p>
        </p:txBody>
      </p:sp>
      <p:pic>
        <p:nvPicPr>
          <p:cNvPr descr="libs/deficit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66900" y="1193800"/>
            <a:ext cx="5422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Restoration must not reproduce land inequality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Smallholders</a:t>
            </a:r>
          </a:p>
          <a:p>
            <a:pPr lvl="1"/>
            <a:r>
              <a:rPr/>
              <a:t>~1ha</a:t>
            </a:r>
          </a:p>
          <a:p>
            <a:pPr lvl="1"/>
            <a:r>
              <a:rPr/>
              <a:t>small-scale farms</a:t>
            </a:r>
          </a:p>
          <a:p>
            <a:pPr lvl="0"/>
            <a:r>
              <a:rPr/>
              <a:t>Scale up agroforestry</a:t>
            </a:r>
          </a:p>
          <a:p>
            <a:pPr lvl="0"/>
            <a:r>
              <a:rPr/>
              <a:t>Largeholders</a:t>
            </a:r>
          </a:p>
          <a:p>
            <a:pPr lvl="1"/>
            <a:r>
              <a:rPr/>
              <a:t>~40ha</a:t>
            </a:r>
          </a:p>
          <a:p>
            <a:pPr lvl="1"/>
            <a:r>
              <a:rPr/>
              <a:t>Intesive land use</a:t>
            </a:r>
          </a:p>
          <a:p>
            <a:pPr lvl="0"/>
            <a:r>
              <a:rPr/>
              <a:t>Impulse restoration supply chain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Include sensible social information</a:t>
            </a:r>
          </a:p>
          <a:p>
            <a:pPr lvl="0"/>
            <a:r>
              <a:rPr/>
              <a:t>Account for land inequality</a:t>
            </a:r>
          </a:p>
          <a:p>
            <a:pPr lvl="0"/>
            <a:r>
              <a:rPr/>
              <a:t>Avoid reproducing injustice</a:t>
            </a:r>
          </a:p>
          <a:p>
            <a:pPr lvl="0"/>
            <a:r>
              <a:rPr/>
              <a:t>Balance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>
                <a:hlinkClick r:id="rId2"/>
              </a:rPr>
              <a:t>Marinaho et al 2023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</a:p>
          <a:p>
            <a:pPr lvl="0" indent="0" marL="0">
              <a:buNone/>
            </a:pPr>
            <a:r>
              <a:rPr b="1"/>
              <a:t>Co-authors</a:t>
            </a:r>
          </a:p>
          <a:p>
            <a:pPr lvl="0"/>
            <a:r>
              <a:rPr/>
              <a:t>Adriana Pelegrinni Manhães</a:t>
            </a:r>
          </a:p>
          <a:p>
            <a:pPr lvl="0"/>
            <a:r>
              <a:rPr/>
              <a:t>Guilherme Mazochinni</a:t>
            </a:r>
          </a:p>
          <a:p>
            <a:pPr lvl="0"/>
            <a:r>
              <a:rPr/>
              <a:t>Vinicius Guidoti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felipe.melo@ntu.ac.uk</a:t>
            </a:r>
          </a:p>
          <a:p>
            <a:pPr lvl="0" indent="0" marL="0">
              <a:buNone/>
            </a:pPr>
            <a:r>
              <a:rPr/>
              <a:t>felipe.plmelo@ufpe.br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Contents of this talk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A critical appraisal of apolitical restoration</a:t>
            </a:r>
          </a:p>
          <a:p>
            <a:pPr lvl="0"/>
            <a:r>
              <a:rPr/>
              <a:t>Land inequality and restoration</a:t>
            </a:r>
          </a:p>
          <a:p>
            <a:pPr lvl="0"/>
            <a:r>
              <a:rPr/>
              <a:t>Restoration to address inequality</a:t>
            </a:r>
          </a:p>
        </p:txBody>
      </p:sp>
      <p:pic>
        <p:nvPicPr>
          <p:cNvPr descr="libs/neolan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524000"/>
            <a:ext cx="4038600" cy="274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Modeling priorities for restoration</a:t>
            </a:r>
          </a:p>
        </p:txBody>
      </p:sp>
      <p:pic>
        <p:nvPicPr>
          <p:cNvPr descr="libs/rest_ma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206500"/>
            <a:ext cx="4038600" cy="335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Spatially explicit</a:t>
            </a:r>
          </a:p>
          <a:p>
            <a:pPr lvl="0"/>
            <a:r>
              <a:rPr/>
              <a:t>Systematic</a:t>
            </a:r>
          </a:p>
          <a:p>
            <a:pPr lvl="0"/>
            <a:r>
              <a:rPr/>
              <a:t>Multi-criteria</a:t>
            </a:r>
          </a:p>
          <a:p>
            <a:pPr lvl="0"/>
            <a:r>
              <a:rPr/>
              <a:t>Lack people’s dimensions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Modeling priorities for restoration</a:t>
            </a:r>
          </a:p>
        </p:txBody>
      </p:sp>
      <p:pic>
        <p:nvPicPr>
          <p:cNvPr descr="libs/strass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49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Immagined scenarios</a:t>
            </a:r>
          </a:p>
          <a:p>
            <a:pPr lvl="0"/>
            <a:r>
              <a:rPr/>
              <a:t>Cost-effectiveness</a:t>
            </a:r>
          </a:p>
          <a:p>
            <a:pPr lvl="0"/>
            <a:r>
              <a:rPr/>
              <a:t>Benefits</a:t>
            </a:r>
          </a:p>
          <a:p>
            <a:pPr lvl="0"/>
            <a:r>
              <a:rPr/>
              <a:t>Reduced people’s dimensions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Against apolitical restoration</a:t>
            </a:r>
          </a:p>
        </p:txBody>
      </p:sp>
      <p:pic>
        <p:nvPicPr>
          <p:cNvPr descr="libs/wef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68400" y="1193800"/>
            <a:ext cx="6807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Melo et al 2021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Our study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</a:p>
          <a:p>
            <a:pPr lvl="0"/>
            <a:r>
              <a:rPr/>
              <a:t>Brazil has a rather advanced restortaion movement</a:t>
            </a:r>
          </a:p>
          <a:p>
            <a:pPr lvl="0"/>
            <a:r>
              <a:rPr/>
              <a:t>Different Biome awereness</a:t>
            </a:r>
          </a:p>
          <a:p>
            <a:pPr lvl="0"/>
            <a:r>
              <a:rPr/>
              <a:t>Rural poverty + forest poverty</a:t>
            </a:r>
          </a:p>
          <a:p>
            <a:pPr lvl="0"/>
            <a:r>
              <a:rPr/>
              <a:t>Severe land inequality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Information on forest cover (MapBiomas.org)</a:t>
            </a:r>
          </a:p>
          <a:p>
            <a:pPr lvl="0"/>
            <a:r>
              <a:rPr/>
              <a:t>Land tenure database (imaglora.org)</a:t>
            </a:r>
          </a:p>
          <a:p>
            <a:pPr lvl="0"/>
            <a:r>
              <a:rPr/>
              <a:t>Brazilian Forest Code</a:t>
            </a:r>
          </a:p>
          <a:p>
            <a:pPr lvl="1"/>
            <a:r>
              <a:rPr/>
              <a:t>Calculate vegetation deficits per property</a:t>
            </a:r>
          </a:p>
          <a:p>
            <a:pPr lvl="1"/>
            <a:r>
              <a:rPr/>
              <a:t>Small vs large landowners</a:t>
            </a:r>
          </a:p>
          <a:p>
            <a:pPr lvl="0" indent="0" marL="0">
              <a:buNone/>
            </a:p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Using land inequality to inform restoration stretegies for the Brazilian dryforest </dc:title>
  <dc:creator>Felipe Melo   Nottingham Trent University - UK   Universidade Federal de Pernambuco - Brazil</dc:creator>
  <cp:keywords/>
  <dcterms:created xsi:type="dcterms:W3CDTF">2023-10-12T04:34:39Z</dcterms:created>
  <dcterms:modified xsi:type="dcterms:W3CDTF">2023-10-12T04:34:39Z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